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75" r:id="rId6"/>
    <p:sldId id="259" r:id="rId7"/>
    <p:sldId id="262" r:id="rId8"/>
    <p:sldId id="280" r:id="rId9"/>
    <p:sldId id="263" r:id="rId10"/>
    <p:sldId id="264" r:id="rId11"/>
    <p:sldId id="269" r:id="rId12"/>
    <p:sldId id="266" r:id="rId13"/>
    <p:sldId id="276" r:id="rId14"/>
    <p:sldId id="270" r:id="rId15"/>
    <p:sldId id="277" r:id="rId16"/>
    <p:sldId id="273" r:id="rId17"/>
    <p:sldId id="278" r:id="rId18"/>
    <p:sldId id="272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60"/>
  </p:normalViewPr>
  <p:slideViewPr>
    <p:cSldViewPr>
      <p:cViewPr varScale="1">
        <p:scale>
          <a:sx n="86" d="100"/>
          <a:sy n="86" d="100"/>
        </p:scale>
        <p:origin x="154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4800-865F-4A36-9D8E-3811B7BC516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1004-67D4-4CFE-982D-DBD8DD8B0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4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4800-865F-4A36-9D8E-3811B7BC516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1004-67D4-4CFE-982D-DBD8DD8B0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8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4800-865F-4A36-9D8E-3811B7BC516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1004-67D4-4CFE-982D-DBD8DD8B0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5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4800-865F-4A36-9D8E-3811B7BC516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1004-67D4-4CFE-982D-DBD8DD8B0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4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4800-865F-4A36-9D8E-3811B7BC516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1004-67D4-4CFE-982D-DBD8DD8B0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1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4800-865F-4A36-9D8E-3811B7BC516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1004-67D4-4CFE-982D-DBD8DD8B0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6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4800-865F-4A36-9D8E-3811B7BC516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1004-67D4-4CFE-982D-DBD8DD8B0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6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4800-865F-4A36-9D8E-3811B7BC516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1004-67D4-4CFE-982D-DBD8DD8B0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6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4800-865F-4A36-9D8E-3811B7BC516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1004-67D4-4CFE-982D-DBD8DD8B0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4800-865F-4A36-9D8E-3811B7BC516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1004-67D4-4CFE-982D-DBD8DD8B0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5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4800-865F-4A36-9D8E-3811B7BC516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1004-67D4-4CFE-982D-DBD8DD8B0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9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A4800-865F-4A36-9D8E-3811B7BC516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51004-67D4-4CFE-982D-DBD8DD8B0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6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48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>
            <a:normAutofit fontScale="90000"/>
          </a:bodyPr>
          <a:lstStyle/>
          <a:p>
            <a:r>
              <a:rPr lang="en-US" sz="6700" b="1" dirty="0" smtClean="0"/>
              <a:t>Formal vs. Informal Language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i="1" dirty="0" smtClean="0">
                <a:solidFill>
                  <a:srgbClr val="C00000"/>
                </a:solidFill>
              </a:rPr>
              <a:t>What is the difference?</a:t>
            </a:r>
            <a:endParaRPr lang="en-US" sz="60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67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" y="1592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676400"/>
            <a:ext cx="8973403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The project will be completed next year.</a:t>
            </a:r>
            <a:endParaRPr lang="en-US" sz="6000" dirty="0"/>
          </a:p>
        </p:txBody>
      </p:sp>
      <p:sp>
        <p:nvSpPr>
          <p:cNvPr id="2" name="TextBox 1"/>
          <p:cNvSpPr txBox="1"/>
          <p:nvPr/>
        </p:nvSpPr>
        <p:spPr>
          <a:xfrm>
            <a:off x="2479039" y="4203002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Formal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36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92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36394" y="1752600"/>
            <a:ext cx="8973403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We’ll finish this job next year.</a:t>
            </a:r>
            <a:endParaRPr lang="en-US" sz="6000" dirty="0"/>
          </a:p>
        </p:txBody>
      </p:sp>
      <p:sp>
        <p:nvSpPr>
          <p:cNvPr id="2" name="TextBox 1"/>
          <p:cNvSpPr txBox="1"/>
          <p:nvPr/>
        </p:nvSpPr>
        <p:spPr>
          <a:xfrm>
            <a:off x="3098042" y="43434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Informal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57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" y="1592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1137" y="1371600"/>
            <a:ext cx="8973403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We did some experiments.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088943" y="38862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Informal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24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" y="1592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1137" y="1371600"/>
            <a:ext cx="8973403" cy="1470025"/>
          </a:xfrm>
        </p:spPr>
        <p:txBody>
          <a:bodyPr>
            <a:noAutofit/>
          </a:bodyPr>
          <a:lstStyle/>
          <a:p>
            <a:r>
              <a:rPr lang="en-US" sz="6000" dirty="0"/>
              <a:t>The students conducted an experiment.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88943" y="38862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C00000"/>
                </a:solidFill>
              </a:rPr>
              <a:t>F</a:t>
            </a:r>
            <a:r>
              <a:rPr lang="en-US" sz="6000" dirty="0" smtClean="0">
                <a:solidFill>
                  <a:srgbClr val="C00000"/>
                </a:solidFill>
              </a:rPr>
              <a:t>ormal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22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" y="1592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838200"/>
            <a:ext cx="8973403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Your decision will be expected by 9:00 AM.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256696" y="3429000"/>
            <a:ext cx="2667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Formal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47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" y="1592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838200"/>
            <a:ext cx="8973403" cy="1470025"/>
          </a:xfrm>
        </p:spPr>
        <p:txBody>
          <a:bodyPr>
            <a:noAutofit/>
          </a:bodyPr>
          <a:lstStyle/>
          <a:p>
            <a:r>
              <a:rPr lang="en-US" sz="6000" dirty="0"/>
              <a:t>You have to decide by 9:00</a:t>
            </a:r>
            <a:r>
              <a:rPr lang="en-US" sz="6000" dirty="0" smtClean="0"/>
              <a:t>!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3429000"/>
            <a:ext cx="2951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Informal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75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" y="1592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197" y="990600"/>
            <a:ext cx="8973403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Your idea is better than mine!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088943" y="3643503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Informal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45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" y="1592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197" y="990600"/>
            <a:ext cx="8973403" cy="1470025"/>
          </a:xfrm>
        </p:spPr>
        <p:txBody>
          <a:bodyPr>
            <a:noAutofit/>
          </a:bodyPr>
          <a:lstStyle/>
          <a:p>
            <a:r>
              <a:rPr lang="en-US" sz="6000" dirty="0"/>
              <a:t>I think that your idea will </a:t>
            </a:r>
            <a:r>
              <a:rPr lang="en-US" sz="6000" dirty="0" smtClean="0"/>
              <a:t>help to solve </a:t>
            </a:r>
            <a:r>
              <a:rPr lang="en-US" sz="6000" dirty="0"/>
              <a:t>this problem.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88943" y="3643503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Formal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4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" y="1592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0597" y="914400"/>
            <a:ext cx="8973403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Please place all new items in the container near the door.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428999" y="3785547"/>
            <a:ext cx="2590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Formal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45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" y="1592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0597" y="914400"/>
            <a:ext cx="8973403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Put them by the door.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428999" y="3785547"/>
            <a:ext cx="2819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Informal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25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33801" y="0"/>
            <a:ext cx="8476397" cy="14700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Characteristics of formal language: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1466" y="1034832"/>
            <a:ext cx="8001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Serious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Objective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Specific vocabulary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No contractions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More complex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Controlled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Impersonal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966630"/>
            <a:ext cx="86117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When do we use formal language?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961466" y="4736071"/>
            <a:ext cx="49518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Job interview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Principal's office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Class essay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Business letter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357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158" y="-12283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" y="-22746"/>
            <a:ext cx="9144000" cy="14700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Characteristics of informal language: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1026374"/>
            <a:ext cx="6781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Slang vocabulary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Funny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Casual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Simple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P</a:t>
            </a:r>
            <a:r>
              <a:rPr lang="en-US" sz="3200" dirty="0" smtClean="0"/>
              <a:t>lain spoken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Punctuation (exclamation points)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020544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When do we use informal language?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968679" y="4795897"/>
            <a:ext cx="449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Text message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Journal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Friendly letter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Jotting a note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876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48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33801" y="533400"/>
            <a:ext cx="8476397" cy="392728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When we are speaking to a principal we might say: </a:t>
            </a:r>
            <a:r>
              <a:rPr lang="en-US" dirty="0" smtClean="0"/>
              <a:t>“</a:t>
            </a:r>
            <a:r>
              <a:rPr lang="en-US" b="1" dirty="0" smtClean="0"/>
              <a:t>Good morning.”</a:t>
            </a:r>
            <a:br>
              <a:rPr lang="en-US" b="1" dirty="0" smtClean="0"/>
            </a:br>
            <a:r>
              <a:rPr lang="en-US" dirty="0" smtClean="0">
                <a:solidFill>
                  <a:srgbClr val="C00000"/>
                </a:solidFill>
              </a:rPr>
              <a:t>When we are speaking to our best friend we might say</a:t>
            </a:r>
            <a:r>
              <a:rPr lang="en-US" b="1" dirty="0" smtClean="0">
                <a:solidFill>
                  <a:schemeClr val="accent2"/>
                </a:solidFill>
              </a:rPr>
              <a:t>:</a:t>
            </a:r>
            <a:r>
              <a:rPr lang="en-US" b="1" dirty="0" smtClean="0"/>
              <a:t> </a:t>
            </a:r>
            <a:r>
              <a:rPr lang="en-US" b="1" dirty="0" smtClean="0"/>
              <a:t>“</a:t>
            </a:r>
            <a:r>
              <a:rPr lang="en-US" b="1" dirty="0" smtClean="0"/>
              <a:t>He</a:t>
            </a:r>
            <a:r>
              <a:rPr lang="en-US" b="1" dirty="0" smtClean="0"/>
              <a:t>y</a:t>
            </a:r>
            <a:r>
              <a:rPr lang="en-US" b="1" dirty="0" smtClean="0"/>
              <a:t>!”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>
                <a:solidFill>
                  <a:srgbClr val="C00000"/>
                </a:solidFill>
              </a:rPr>
              <a:t>When we are speaking to </a:t>
            </a:r>
            <a:r>
              <a:rPr lang="en-US" dirty="0" smtClean="0">
                <a:solidFill>
                  <a:srgbClr val="C00000"/>
                </a:solidFill>
              </a:rPr>
              <a:t>an adult we might say</a:t>
            </a:r>
            <a:r>
              <a:rPr lang="en-US" b="1" dirty="0" smtClean="0">
                <a:solidFill>
                  <a:schemeClr val="accent2"/>
                </a:solidFill>
              </a:rPr>
              <a:t>: </a:t>
            </a:r>
            <a:r>
              <a:rPr lang="en-US" b="1" dirty="0" smtClean="0"/>
              <a:t>“I am confused.”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When we are speaking to </a:t>
            </a:r>
            <a:r>
              <a:rPr lang="en-US" dirty="0" smtClean="0">
                <a:solidFill>
                  <a:srgbClr val="C00000"/>
                </a:solidFill>
              </a:rPr>
              <a:t>a friend we might say: </a:t>
            </a:r>
            <a:r>
              <a:rPr lang="en-US" dirty="0" smtClean="0"/>
              <a:t>“</a:t>
            </a:r>
            <a:r>
              <a:rPr lang="en-US" b="1" dirty="0" smtClean="0"/>
              <a:t>I don’t get it.”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6276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48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33801" y="533400"/>
            <a:ext cx="8476397" cy="392728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When we are speaking to a teacher we might say:</a:t>
            </a:r>
            <a:r>
              <a:rPr lang="en-US" b="1" dirty="0"/>
              <a:t> </a:t>
            </a:r>
            <a:r>
              <a:rPr lang="en-US" b="1" dirty="0" smtClean="0"/>
              <a:t>“Please show me where the cafeteria is.”</a:t>
            </a:r>
            <a:br>
              <a:rPr lang="en-US" b="1" dirty="0" smtClean="0"/>
            </a:br>
            <a:r>
              <a:rPr lang="en-US" dirty="0" smtClean="0">
                <a:solidFill>
                  <a:srgbClr val="C00000"/>
                </a:solidFill>
              </a:rPr>
              <a:t>When we are speaking to a classmate we might say</a:t>
            </a:r>
            <a:r>
              <a:rPr lang="en-US" b="1" dirty="0" smtClean="0"/>
              <a:t>: “Show me where it is.”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>
                <a:solidFill>
                  <a:srgbClr val="C00000"/>
                </a:solidFill>
              </a:rPr>
              <a:t>When </a:t>
            </a:r>
            <a:r>
              <a:rPr lang="en-US" dirty="0">
                <a:solidFill>
                  <a:srgbClr val="C00000"/>
                </a:solidFill>
              </a:rPr>
              <a:t>we are speaking to </a:t>
            </a:r>
            <a:r>
              <a:rPr lang="en-US" dirty="0" smtClean="0">
                <a:solidFill>
                  <a:srgbClr val="C00000"/>
                </a:solidFill>
              </a:rPr>
              <a:t>an adult we might say</a:t>
            </a:r>
            <a:r>
              <a:rPr lang="en-US" b="1" dirty="0" smtClean="0"/>
              <a:t>: “Will the nurse assist the doctor?”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When we are speaking to </a:t>
            </a:r>
            <a:r>
              <a:rPr lang="en-US" dirty="0" smtClean="0">
                <a:solidFill>
                  <a:srgbClr val="C00000"/>
                </a:solidFill>
              </a:rPr>
              <a:t>a friend we might say: </a:t>
            </a:r>
            <a:r>
              <a:rPr lang="en-US" dirty="0" smtClean="0"/>
              <a:t>“</a:t>
            </a:r>
            <a:r>
              <a:rPr lang="en-US" b="1" dirty="0" smtClean="0"/>
              <a:t>Who helps the doctor?”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1623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" y="1592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03997" y="3810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How do we know when to use formal or informal language?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We need to think about…..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2438400"/>
            <a:ext cx="7239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What is the event?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What is the size of the audience?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Who is the audience?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What is the relationship of the speaker to the audience?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What is the task you have been assigned?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919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923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8973403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Let’s compare words we might use in formal language and informal language.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677720"/>
              </p:ext>
            </p:extLst>
          </p:nvPr>
        </p:nvGraphicFramePr>
        <p:xfrm>
          <a:off x="914400" y="2108547"/>
          <a:ext cx="7848600" cy="413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6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2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318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Formal</a:t>
                      </a:r>
                      <a:r>
                        <a:rPr lang="en-US" sz="3600" b="1" baseline="0" dirty="0" smtClean="0">
                          <a:solidFill>
                            <a:srgbClr val="C00000"/>
                          </a:solidFill>
                        </a:rPr>
                        <a:t> Language</a:t>
                      </a:r>
                      <a:endParaRPr lang="en-US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Informal Language</a:t>
                      </a:r>
                      <a:endParaRPr lang="en-US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781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to depart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to go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to retain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to keep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781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to cease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to stop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781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to demonstrate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to show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781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to assist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to help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456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to create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to make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09792" y="1400661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Verbs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344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923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116735"/>
              </p:ext>
            </p:extLst>
          </p:nvPr>
        </p:nvGraphicFramePr>
        <p:xfrm>
          <a:off x="762000" y="1752600"/>
          <a:ext cx="7848600" cy="413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6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2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318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Formal</a:t>
                      </a:r>
                      <a:r>
                        <a:rPr lang="en-US" sz="3600" b="1" baseline="0" dirty="0" smtClean="0">
                          <a:solidFill>
                            <a:srgbClr val="C00000"/>
                          </a:solidFill>
                        </a:rPr>
                        <a:t> Language</a:t>
                      </a:r>
                      <a:endParaRPr lang="en-US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Informal Language</a:t>
                      </a:r>
                      <a:endParaRPr lang="en-US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781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Hello.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Hi.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Goodbye.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See you later.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781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How are you?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What’s up?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781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Sincerely,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From, 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781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Dear ________,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To _______,</a:t>
                      </a:r>
                      <a:r>
                        <a:rPr lang="en-US" sz="3200" b="1" baseline="0" dirty="0" smtClean="0"/>
                        <a:t> 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456">
                <a:tc>
                  <a:txBody>
                    <a:bodyPr/>
                    <a:lstStyle/>
                    <a:p>
                      <a:r>
                        <a:rPr lang="en-US" sz="3200" b="1" smtClean="0"/>
                        <a:t>Good morning.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Hey!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233" y="0"/>
            <a:ext cx="3465534" cy="1837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937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4995c - 1024x102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" y="15921"/>
            <a:ext cx="9144000" cy="82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286000"/>
            <a:ext cx="8973403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Let’s practice…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Read each sentence and tell whether it is a </a:t>
            </a:r>
            <a:r>
              <a:rPr lang="en-US" sz="6000" dirty="0" smtClean="0">
                <a:solidFill>
                  <a:srgbClr val="C00000"/>
                </a:solidFill>
              </a:rPr>
              <a:t>formal </a:t>
            </a:r>
            <a:r>
              <a:rPr lang="en-US" sz="6000" dirty="0" smtClean="0"/>
              <a:t>sentence or</a:t>
            </a:r>
            <a:r>
              <a:rPr lang="en-US" sz="6000" dirty="0" smtClean="0">
                <a:solidFill>
                  <a:srgbClr val="C00000"/>
                </a:solidFill>
              </a:rPr>
              <a:t> </a:t>
            </a:r>
            <a:r>
              <a:rPr lang="en-US" sz="6000" dirty="0" smtClean="0"/>
              <a:t>an</a:t>
            </a:r>
            <a:r>
              <a:rPr lang="en-US" sz="6000" dirty="0" smtClean="0">
                <a:solidFill>
                  <a:srgbClr val="C00000"/>
                </a:solidFill>
              </a:rPr>
              <a:t> informal </a:t>
            </a:r>
            <a:r>
              <a:rPr lang="en-US" sz="6000" dirty="0" smtClean="0"/>
              <a:t>sentence.</a:t>
            </a:r>
            <a:r>
              <a:rPr lang="en-US" sz="8800" dirty="0" smtClean="0"/>
              <a:t/>
            </a:r>
            <a:br>
              <a:rPr lang="en-US" sz="8800" dirty="0" smtClean="0"/>
            </a:b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48721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284</Words>
  <Application>Microsoft Office PowerPoint</Application>
  <PresentationFormat>On-screen Show (4:3)</PresentationFormat>
  <Paragraphs>85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Formal vs. Informal Language  What is the difference?</vt:lpstr>
      <vt:lpstr>Characteristics of formal language:</vt:lpstr>
      <vt:lpstr>Characteristics of informal language:</vt:lpstr>
      <vt:lpstr>   When we are speaking to a principal we might say: “Good morning.” When we are speaking to our best friend we might say: “Hey!”  When we are speaking to an adult we might say: “I am confused.” When we are speaking to a friend we might say: “I don’t get it.”</vt:lpstr>
      <vt:lpstr>   When we are speaking to a teacher we might say: “Please show me where the cafeteria is.” When we are speaking to a classmate we might say: “Show me where it is.”  When we are speaking to an adult we might say: “Will the nurse assist the doctor?” When we are speaking to a friend we might say: “Who helps the doctor?”</vt:lpstr>
      <vt:lpstr>How do we know when to use formal or informal language? We need to think about…..</vt:lpstr>
      <vt:lpstr>Let’s compare words we might use in formal language and informal language.</vt:lpstr>
      <vt:lpstr>PowerPoint Presentation</vt:lpstr>
      <vt:lpstr>  Let’s practice…  Read each sentence and tell whether it is a formal sentence or an informal sentence. </vt:lpstr>
      <vt:lpstr>The project will be completed next year.</vt:lpstr>
      <vt:lpstr>We’ll finish this job next year.</vt:lpstr>
      <vt:lpstr>We did some experiments.</vt:lpstr>
      <vt:lpstr>The students conducted an experiment. </vt:lpstr>
      <vt:lpstr>Your decision will be expected by 9:00 AM.</vt:lpstr>
      <vt:lpstr>You have to decide by 9:00!</vt:lpstr>
      <vt:lpstr>Your idea is better than mine!</vt:lpstr>
      <vt:lpstr>I think that your idea will help to solve this problem. </vt:lpstr>
      <vt:lpstr>Please place all new items in the container near the door.</vt:lpstr>
      <vt:lpstr>Put them by the door.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vs. Informal Language  What is the difference?</dc:title>
  <dc:creator>Administrator</dc:creator>
  <cp:lastModifiedBy>Leigh O'Connor</cp:lastModifiedBy>
  <cp:revision>21</cp:revision>
  <dcterms:created xsi:type="dcterms:W3CDTF">2013-12-11T11:34:24Z</dcterms:created>
  <dcterms:modified xsi:type="dcterms:W3CDTF">2017-04-13T17:13:16Z</dcterms:modified>
</cp:coreProperties>
</file>