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59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303" r:id="rId39"/>
    <p:sldId id="304" r:id="rId40"/>
    <p:sldId id="295" r:id="rId41"/>
    <p:sldId id="305" r:id="rId42"/>
    <p:sldId id="306" r:id="rId43"/>
    <p:sldId id="293" r:id="rId44"/>
    <p:sldId id="294" r:id="rId45"/>
    <p:sldId id="296" r:id="rId46"/>
    <p:sldId id="297" r:id="rId47"/>
    <p:sldId id="298" r:id="rId48"/>
    <p:sldId id="299" r:id="rId49"/>
    <p:sldId id="300" r:id="rId50"/>
    <p:sldId id="301" r:id="rId51"/>
    <p:sldId id="307" r:id="rId52"/>
    <p:sldId id="302" r:id="rId53"/>
  </p:sldIdLst>
  <p:sldSz cx="6858000" cy="9144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1422" y="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ADD672-8B1D-DD4F-BA6F-FB68824A893D}" type="datetimeFigureOut">
              <a:rPr lang="en-US"/>
              <a:pPr>
                <a:defRPr/>
              </a:pPr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52746-25E3-8C49-8486-D33C87C9F9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084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648F83-DE41-A240-B035-DFA7746139F9}" type="datetimeFigureOut">
              <a:rPr lang="en-US"/>
              <a:pPr>
                <a:defRPr/>
              </a:pPr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0DB855-3C06-3448-8CB1-EBC4308574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46217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366185"/>
            <a:ext cx="1543050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366185"/>
            <a:ext cx="4514850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5C6A0-47AD-3F4E-B85A-0356277E6D09}" type="datetimeFigureOut">
              <a:rPr lang="en-US"/>
              <a:pPr>
                <a:defRPr/>
              </a:pPr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D6693-FB6F-4A44-AD1B-81819F7FED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999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67EDBB-D9A8-1944-AFF9-6ACE2EF23A47}" type="datetimeFigureOut">
              <a:rPr lang="en-US"/>
              <a:pPr>
                <a:defRPr/>
              </a:pPr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12E269-E349-6D40-97B3-8C4F359FAA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49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83B780-D4F3-3440-B5A9-AE7693FA01C4}" type="datetimeFigureOut">
              <a:rPr lang="en-US"/>
              <a:pPr>
                <a:defRPr/>
              </a:pPr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2A6569-6649-D44F-955F-91C22F0A11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710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2133601"/>
            <a:ext cx="3028950" cy="60346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35C43-F123-6D41-A719-DA03B8ECA355}" type="datetimeFigureOut">
              <a:rPr lang="en-US"/>
              <a:pPr>
                <a:defRPr/>
              </a:pPr>
              <a:t>4/23/2019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31B612-9EA0-5C4C-8D50-0E01EE0A37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7797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BB0360-9E27-4648-835F-919C74FB1DBF}" type="datetimeFigureOut">
              <a:rPr lang="en-US"/>
              <a:pPr>
                <a:defRPr/>
              </a:pPr>
              <a:t>4/23/2019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ED3DE2-64FF-F24F-B6F2-D7A771806F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6297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9F0504-E893-664C-A3E3-62EF03EF2FBC}" type="datetimeFigureOut">
              <a:rPr lang="en-US"/>
              <a:pPr>
                <a:defRPr/>
              </a:pPr>
              <a:t>4/23/2019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495474-A69C-DD48-92C9-E17B2A31B1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7933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FBBBDA-7208-5344-B7D0-B55AC21428B6}" type="datetimeFigureOut">
              <a:rPr lang="en-US"/>
              <a:pPr>
                <a:defRPr/>
              </a:pPr>
              <a:t>4/23/2019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438BA-EB85-EA4B-AE1A-FD533DCE1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6395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7B45C4-1864-4945-81F1-021FC3FA5099}" type="datetimeFigureOut">
              <a:rPr lang="en-US"/>
              <a:pPr>
                <a:defRPr/>
              </a:pPr>
              <a:t>4/23/2019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92240-CF47-744D-A663-9174AD3071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863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5392E-48C9-FA4A-ACFC-229A16ADE3C1}" type="datetimeFigureOut">
              <a:rPr lang="en-US"/>
              <a:pPr>
                <a:defRPr/>
              </a:pPr>
              <a:t>4/23/2019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15AC88-C46C-BC4D-80CC-7D3774B9A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13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42900" y="366713"/>
            <a:ext cx="61722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42900" y="2133600"/>
            <a:ext cx="6172200" cy="603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480CDCA-ED1D-9A49-AF5B-CBD57491F567}" type="datetimeFigureOut">
              <a:rPr lang="en-US"/>
              <a:pPr>
                <a:defRPr/>
              </a:pPr>
              <a:t>4/23/2019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663"/>
            <a:ext cx="21717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663"/>
            <a:ext cx="1600200" cy="4857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408EC9B3-EE67-5F48-AF65-E1042D8333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le 1"/>
          <p:cNvSpPr>
            <a:spLocks noGrp="1"/>
          </p:cNvSpPr>
          <p:nvPr>
            <p:ph type="ctrTitle"/>
          </p:nvPr>
        </p:nvSpPr>
        <p:spPr>
          <a:xfrm>
            <a:off x="514350" y="5911850"/>
            <a:ext cx="5829300" cy="1958975"/>
          </a:xfrm>
        </p:spPr>
        <p:txBody>
          <a:bodyPr/>
          <a:lstStyle/>
          <a:p>
            <a:pPr eaLnBrk="1" hangingPunct="1"/>
            <a:r>
              <a:rPr lang="en-US" b="1">
                <a:latin typeface="Calibri" charset="0"/>
              </a:rPr>
              <a:t>Informative &amp; Explanatory Writing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0713" y="7521575"/>
            <a:ext cx="5722937" cy="34925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 smtClean="0">
                <a:ea typeface="+mn-ea"/>
                <a:cs typeface="+mn-cs"/>
              </a:rPr>
              <a:t>Student Handbook of Visual Aids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endParaRPr lang="en-US" dirty="0" smtClean="0">
              <a:ea typeface="+mn-ea"/>
              <a:cs typeface="+mn-cs"/>
            </a:endParaRP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sz="1400" dirty="0" smtClean="0">
                <a:ea typeface="+mn-ea"/>
                <a:cs typeface="+mn-cs"/>
              </a:rPr>
              <a:t>©2015, Tracee Orman ALL RIGHTS RESERVED</a:t>
            </a:r>
          </a:p>
        </p:txBody>
      </p:sp>
      <p:pic>
        <p:nvPicPr>
          <p:cNvPr id="13315" name="Picture 3" descr="InformativeExplanatoryEssayWritingCommonCoreBund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0" y="568325"/>
            <a:ext cx="4332288" cy="560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29" name="Picture 1" descr="ReliableSourcesResearchEssay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6858000" cy="886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3" name="Picture 1" descr="WritingAnIntrodu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50"/>
            <a:ext cx="6858000" cy="8863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7" name="Picture 1" descr="EssayWritingIntroductionConclu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6858000" cy="885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1" descr="EssayHookIntroduc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8588"/>
            <a:ext cx="6858000" cy="88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5" name="Picture 1" descr="IntroductionExamplePara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6858000" cy="9002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49" name="Picture 1" descr="IntroductionHook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6858000" cy="885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1" descr="IntroductionTransitionState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6363"/>
            <a:ext cx="6858000" cy="8896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 descr="IntroductionThesisStatemen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2875"/>
            <a:ext cx="6858000" cy="888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1" name="Picture 1" descr="TransitionsMergeIdeasSubPoint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6858000" cy="888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5" name="Picture 1" descr="TransitionsBuildBridg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6858000" cy="885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InformativeExplanatoryWritingResour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1" descr="EssayIntroductionExampleParagraph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5413"/>
            <a:ext cx="6858000" cy="887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3" name="Picture 1" descr="EssayWritingFuelYourEssay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63"/>
            <a:ext cx="6858000" cy="883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7" name="Picture 1" descr="BodyParagraphTipsEssayWri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700"/>
            <a:ext cx="6858000" cy="8891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1" name="Picture 1" descr="EssayCauseEffectBodyPara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6858000" cy="8891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5" name="Picture 1" descr="EssayWritingBodyParagraph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6858000" cy="8828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89" name="Picture 1" descr="EssayWritingTransitionPhrasesSentenc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3"/>
            <a:ext cx="6858000" cy="900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3" name="Picture 1" descr="EssayBodyParagraphCit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6858000" cy="8985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7" name="Picture 1" descr="EssayWritingBodyParagraphExplanation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4138"/>
            <a:ext cx="6858000" cy="9104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Picture 1" descr="EssayWritingTransitionPhras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713"/>
            <a:ext cx="6858000" cy="8972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5" name="Picture 1" descr="EssayWritingConclus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50"/>
            <a:ext cx="6858000" cy="8885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1" name="Picture 1" descr="InformativeExplanatoryWritingPurpos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52413"/>
            <a:ext cx="6858000" cy="97186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09" name="Picture 1" descr="EssayWritingConclusionTip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84138"/>
            <a:ext cx="6858000" cy="888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3" name="Picture 1" descr="ConclusionExampleParagraph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8425"/>
            <a:ext cx="6858000" cy="8842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1" descr="EssayConclusionTiesToHook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6858000" cy="885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1" name="Picture 1" descr="EssayConclusionThesisStatementNewPerspectiv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3" y="169863"/>
            <a:ext cx="6858000" cy="888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5" name="Picture 1" descr="EssayConclusionQuoteLearn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6858000" cy="887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29" name="Picture 1" descr="EssayWritingConclusionThink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6858000" cy="887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 descr="CitingSourcesWri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858000" cy="914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1" descr="CiteSour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0"/>
            <a:ext cx="6858000" cy="887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8 at 8.07.40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895"/>
            <a:ext cx="6858000" cy="8845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9861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8 at 8.08.0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0042"/>
            <a:ext cx="6858000" cy="8887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715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1" descr="TypesExplanatoryInformativeWri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13"/>
            <a:ext cx="6858000" cy="9107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Picture 1" descr="MLAFormatInTextParentheticalCitation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6858000" cy="886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8 at 8.09.1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90" y="1104726"/>
            <a:ext cx="6858000" cy="676711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790" y="313136"/>
            <a:ext cx="682321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EXAMPLES – MLA 8 FORMAT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75929877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1-08 at 8.08.41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3242"/>
            <a:ext cx="6858000" cy="8883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96020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1" descr="EssayCitationsSourc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6858000" cy="887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0086" y="1130767"/>
            <a:ext cx="1374209" cy="646331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MLA 7 FORMAT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5" name="Picture 1" descr="PlagiarismEssayWriti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6858000" cy="8847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6145" y="169422"/>
            <a:ext cx="2522283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MLA 7 FORMAT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3" name="Picture 1" descr="MLAFormatEssayWorksCit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6858000" cy="889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6145" y="538754"/>
            <a:ext cx="2522283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MLA 7 FORMAT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7" name="Picture 1" descr="RevisingEssayWri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4150"/>
            <a:ext cx="6858000" cy="8878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1" name="Picture 1" descr="EssayFormatMLAStyl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438"/>
            <a:ext cx="6858000" cy="8861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345" name="Picture 1" descr="MLAFormatEssayBod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6850"/>
            <a:ext cx="6858000" cy="8858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69" name="Picture 1" descr="MLAFormatEssayInTextCitati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1288"/>
            <a:ext cx="6858000" cy="8901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EssayWritingTerm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9863"/>
            <a:ext cx="6858000" cy="8837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3" name="Picture 1" descr="MLAFormatEssay-Page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" y="112713"/>
            <a:ext cx="6858000" cy="8904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creen Shot 2016-11-08 at 8.18.58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5844"/>
            <a:ext cx="6858000" cy="887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92793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7" name="Picture 1" descr="Screen Shot 2015-02-09 at 5.49.25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4"/>
          <a:stretch>
            <a:fillRect/>
          </a:stretch>
        </p:blipFill>
        <p:spPr bwMode="auto">
          <a:xfrm>
            <a:off x="0" y="296863"/>
            <a:ext cx="6858000" cy="835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296145" y="169422"/>
            <a:ext cx="2522283" cy="369332"/>
          </a:xfrm>
          <a:prstGeom prst="rect">
            <a:avLst/>
          </a:prstGeom>
          <a:solidFill>
            <a:srgbClr val="33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chemeClr val="bg1"/>
                </a:solidFill>
              </a:rPr>
              <a:t>MLA 7 FORMAT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 descr="InformativeExplanatoryWritingCharacteristic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39700"/>
            <a:ext cx="6858000" cy="9551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 descr="EssayWritingJourneyTer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6688"/>
            <a:ext cx="6858000" cy="8878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1" descr="MapYourDestinationEssayWri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5575"/>
            <a:ext cx="6858000" cy="889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ThesisStatementWrit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155575"/>
            <a:ext cx="6858000" cy="886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34</Words>
  <Application>Microsoft Office PowerPoint</Application>
  <PresentationFormat>On-screen Show (4:3)</PresentationFormat>
  <Paragraphs>9</Paragraphs>
  <Slides>52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56" baseType="lpstr">
      <vt:lpstr>ＭＳ Ｐゴシック</vt:lpstr>
      <vt:lpstr>Arial</vt:lpstr>
      <vt:lpstr>Calibri</vt:lpstr>
      <vt:lpstr>Office Theme</vt:lpstr>
      <vt:lpstr>Informative &amp; Explanatory Writing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>Tracee Orman Enterprises, Inc.</Company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Informative &amp; Explanatory Writing</dc:title>
  <dc:subject>Common Core Writing</dc:subject>
  <dc:creator>Tracee Orman</dc:creator>
  <cp:keywords>writing, informative, thesis, explanatory, MLA, citations, sources, common core</cp:keywords>
  <dc:description>copyright © 2015, Tracee Orman</dc:description>
  <cp:lastModifiedBy>Leigh O'Connor</cp:lastModifiedBy>
  <cp:revision>11</cp:revision>
  <dcterms:created xsi:type="dcterms:W3CDTF">2015-01-12T01:16:55Z</dcterms:created>
  <dcterms:modified xsi:type="dcterms:W3CDTF">2019-04-23T17:30:01Z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ditor">
    <vt:lpwstr>Tracee Orman</vt:lpwstr>
  </property>
  <property fmtid="{D5CDD505-2E9C-101B-9397-08002B2CF9AE}" pid="3" name="Publisher">
    <vt:lpwstr>TeachersPayTeachers</vt:lpwstr>
  </property>
  <property fmtid="{D5CDD505-2E9C-101B-9397-08002B2CF9AE}" pid="4" name="Date completed">
    <vt:lpwstr>Jan. 11, 2015</vt:lpwstr>
  </property>
  <property fmtid="{D5CDD505-2E9C-101B-9397-08002B2CF9AE}" pid="5" name="Exported from">
    <vt:lpwstr>Pages (Mac) by T Orman</vt:lpwstr>
  </property>
</Properties>
</file>