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47F-9BA1-464C-8F4A-64ECC246BBB5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9910-C628-4FF6-A162-CA9B274F1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2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47F-9BA1-464C-8F4A-64ECC246BBB5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9910-C628-4FF6-A162-CA9B274F1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2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47F-9BA1-464C-8F4A-64ECC246BBB5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9910-C628-4FF6-A162-CA9B274F1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6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47F-9BA1-464C-8F4A-64ECC246BBB5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9910-C628-4FF6-A162-CA9B274F1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47F-9BA1-464C-8F4A-64ECC246BBB5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9910-C628-4FF6-A162-CA9B274F1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3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47F-9BA1-464C-8F4A-64ECC246BBB5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9910-C628-4FF6-A162-CA9B274F1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5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47F-9BA1-464C-8F4A-64ECC246BBB5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9910-C628-4FF6-A162-CA9B274F1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4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47F-9BA1-464C-8F4A-64ECC246BBB5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9910-C628-4FF6-A162-CA9B274F1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9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47F-9BA1-464C-8F4A-64ECC246BBB5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9910-C628-4FF6-A162-CA9B274F1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7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47F-9BA1-464C-8F4A-64ECC246BBB5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9910-C628-4FF6-A162-CA9B274F1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2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47F-9BA1-464C-8F4A-64ECC246BBB5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9910-C628-4FF6-A162-CA9B274F1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9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E747F-9BA1-464C-8F4A-64ECC246BBB5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9910-C628-4FF6-A162-CA9B274F1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5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265238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l"/>
            <a:r>
              <a:rPr lang="en-US" sz="7200" b="1" i="1" dirty="0" smtClean="0">
                <a:solidFill>
                  <a:srgbClr val="FF0000"/>
                </a:solidFill>
              </a:rPr>
              <a:t>Verbals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447801"/>
            <a:ext cx="8610600" cy="51816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0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000" b="1" i="1" u="sng" dirty="0" smtClean="0">
                <a:solidFill>
                  <a:srgbClr val="FF0000"/>
                </a:solidFill>
              </a:rPr>
              <a:t>Verbals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- </a:t>
            </a:r>
            <a:r>
              <a:rPr lang="en-US" sz="4000" dirty="0" smtClean="0">
                <a:solidFill>
                  <a:srgbClr val="C00000"/>
                </a:solidFill>
              </a:rPr>
              <a:t>FAKE verbs</a:t>
            </a: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words that look like verbs, </a:t>
            </a:r>
            <a:r>
              <a:rPr lang="en-US" sz="4000" b="1" dirty="0" smtClean="0"/>
              <a:t>BUT</a:t>
            </a:r>
            <a:r>
              <a:rPr lang="en-US" sz="4000" i="1" dirty="0" smtClean="0"/>
              <a:t> act 	like </a:t>
            </a:r>
            <a:r>
              <a:rPr lang="en-US" sz="4000" dirty="0" smtClean="0"/>
              <a:t>a </a:t>
            </a:r>
            <a:r>
              <a:rPr lang="en-US" sz="4000" dirty="0" smtClean="0">
                <a:solidFill>
                  <a:srgbClr val="00B0F0"/>
                </a:solidFill>
              </a:rPr>
              <a:t>noun, adjective, or adverb</a:t>
            </a:r>
            <a:r>
              <a:rPr lang="en-US" sz="4000" dirty="0" smtClean="0"/>
              <a:t>. </a:t>
            </a:r>
          </a:p>
          <a:p>
            <a:pPr marL="0" indent="0" algn="ctr">
              <a:buNone/>
            </a:pPr>
            <a:r>
              <a:rPr lang="en-US" sz="4000" dirty="0" smtClean="0"/>
              <a:t>Three types of verbals: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tx2"/>
                </a:solidFill>
              </a:rPr>
              <a:t>Gerunds, Participles, &amp; Infinitives </a:t>
            </a:r>
            <a:endParaRPr lang="en-US" sz="48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6" y="152400"/>
            <a:ext cx="3952874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200353"/>
            <a:ext cx="1828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Don’t be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66229" y="200353"/>
            <a:ext cx="16050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Fooled!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425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Autofit/>
          </a:bodyPr>
          <a:lstStyle/>
          <a:p>
            <a:r>
              <a:rPr lang="en-US" sz="7200" dirty="0" smtClean="0"/>
              <a:t>Verb vs. </a:t>
            </a:r>
            <a:r>
              <a:rPr lang="en-US" sz="7200" b="1" i="1" dirty="0" smtClean="0">
                <a:solidFill>
                  <a:srgbClr val="FF0000"/>
                </a:solidFill>
              </a:rPr>
              <a:t>Verbal </a:t>
            </a:r>
            <a:endParaRPr lang="en-US" sz="72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423672" cy="561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1600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Verb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16002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Verbal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2927866"/>
            <a:ext cx="1447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End in </a:t>
            </a:r>
            <a:r>
              <a:rPr lang="en-US" sz="2000" i="1" dirty="0" smtClean="0"/>
              <a:t>–</a:t>
            </a:r>
            <a:r>
              <a:rPr lang="en-US" sz="2000" i="1" dirty="0" err="1" smtClean="0"/>
              <a:t>ing</a:t>
            </a:r>
            <a:r>
              <a:rPr lang="en-US" sz="2000" i="1" dirty="0" smtClean="0"/>
              <a:t>, - </a:t>
            </a:r>
            <a:r>
              <a:rPr lang="en-US" sz="2000" i="1" dirty="0" err="1" smtClean="0"/>
              <a:t>en</a:t>
            </a:r>
            <a:r>
              <a:rPr lang="en-US" sz="2000" i="1" dirty="0" smtClean="0"/>
              <a:t>, &amp; </a:t>
            </a:r>
            <a:r>
              <a:rPr lang="en-US" sz="2000" i="1" dirty="0"/>
              <a:t> </a:t>
            </a:r>
            <a:r>
              <a:rPr lang="en-US" sz="2000" i="1" dirty="0" smtClean="0"/>
              <a:t>-</a:t>
            </a:r>
            <a:r>
              <a:rPr lang="en-US" sz="2000" i="1" dirty="0" err="1" smtClean="0"/>
              <a:t>ed</a:t>
            </a:r>
            <a:endParaRPr lang="en-US" sz="2000" i="1" dirty="0" smtClean="0"/>
          </a:p>
          <a:p>
            <a:endParaRPr lang="en-US" sz="2000" dirty="0" smtClean="0"/>
          </a:p>
          <a:p>
            <a:pPr algn="ctr"/>
            <a:endParaRPr lang="en-US" sz="2000" i="1" dirty="0"/>
          </a:p>
          <a:p>
            <a:pPr algn="ctr"/>
            <a:r>
              <a:rPr lang="en-US" sz="2000" i="1" dirty="0" smtClean="0"/>
              <a:t>Dancing</a:t>
            </a:r>
          </a:p>
          <a:p>
            <a:pPr algn="ctr"/>
            <a:r>
              <a:rPr lang="en-US" sz="2000" i="1" dirty="0" smtClean="0"/>
              <a:t>Skiing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2542784"/>
            <a:ext cx="2514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-Performs an action in a sentence</a:t>
            </a:r>
          </a:p>
          <a:p>
            <a:endParaRPr lang="en-US" sz="2200" dirty="0"/>
          </a:p>
          <a:p>
            <a:r>
              <a:rPr lang="en-US" sz="2200" i="1" dirty="0" smtClean="0"/>
              <a:t>The girls are </a:t>
            </a:r>
            <a:r>
              <a:rPr lang="en-US" sz="2200" b="1" dirty="0" smtClean="0"/>
              <a:t>dancing</a:t>
            </a:r>
            <a:r>
              <a:rPr lang="en-US" sz="2200" i="1" dirty="0" smtClean="0"/>
              <a:t> in the rain. </a:t>
            </a:r>
          </a:p>
          <a:p>
            <a:endParaRPr lang="en-US" sz="2200" i="1" dirty="0"/>
          </a:p>
          <a:p>
            <a:r>
              <a:rPr lang="en-US" sz="2200" i="1" dirty="0" smtClean="0"/>
              <a:t>They are </a:t>
            </a:r>
            <a:r>
              <a:rPr lang="en-US" sz="2200" b="1" dirty="0" smtClean="0"/>
              <a:t>skiing</a:t>
            </a:r>
            <a:r>
              <a:rPr lang="en-US" sz="2200" i="1" dirty="0" smtClean="0"/>
              <a:t> today. </a:t>
            </a:r>
            <a:endParaRPr lang="en-US" sz="2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2235079"/>
            <a:ext cx="2247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-Performs as a noun, adjective, or adverb</a:t>
            </a:r>
          </a:p>
          <a:p>
            <a:endParaRPr lang="en-US" sz="2400" dirty="0"/>
          </a:p>
          <a:p>
            <a:r>
              <a:rPr lang="en-US" sz="2400" i="1" dirty="0" smtClean="0"/>
              <a:t>The girls </a:t>
            </a:r>
            <a:r>
              <a:rPr lang="en-US" sz="2400" i="1" u="sng" dirty="0" smtClean="0"/>
              <a:t>love</a:t>
            </a:r>
            <a:r>
              <a:rPr lang="en-US" sz="2400" i="1" dirty="0" smtClean="0"/>
              <a:t> </a:t>
            </a:r>
            <a:r>
              <a:rPr lang="en-US" sz="2400" b="1" i="1" dirty="0" smtClean="0"/>
              <a:t>dancing</a:t>
            </a:r>
            <a:r>
              <a:rPr lang="en-US" sz="2400" i="1" dirty="0" smtClean="0"/>
              <a:t> in the rain. </a:t>
            </a:r>
          </a:p>
          <a:p>
            <a:endParaRPr lang="en-US" sz="2400" i="1" dirty="0"/>
          </a:p>
          <a:p>
            <a:r>
              <a:rPr lang="en-US" sz="2400" i="1" dirty="0" smtClean="0"/>
              <a:t>They hate </a:t>
            </a:r>
            <a:r>
              <a:rPr lang="en-US" sz="2400" b="1" dirty="0" smtClean="0"/>
              <a:t>skiing</a:t>
            </a:r>
            <a:r>
              <a:rPr lang="en-US" sz="2400" i="1" dirty="0" smtClean="0"/>
              <a:t>. </a:t>
            </a:r>
            <a:endParaRPr lang="en-US" sz="2400" i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94553" y="2004164"/>
            <a:ext cx="3422476" cy="189319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16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7200" dirty="0" smtClean="0"/>
              <a:t>Types of </a:t>
            </a:r>
            <a:r>
              <a:rPr lang="en-US" sz="7200" b="1" i="1" dirty="0" smtClean="0">
                <a:solidFill>
                  <a:srgbClr val="FF0000"/>
                </a:solidFill>
              </a:rPr>
              <a:t>Verbals</a:t>
            </a:r>
            <a:endParaRPr lang="en-US" sz="72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63079"/>
              </p:ext>
            </p:extLst>
          </p:nvPr>
        </p:nvGraphicFramePr>
        <p:xfrm>
          <a:off x="152400" y="1600200"/>
          <a:ext cx="8762999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284"/>
                <a:gridCol w="2974596"/>
                <a:gridCol w="2170651"/>
                <a:gridCol w="1929468"/>
              </a:tblGrid>
              <a:tr h="541117"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Gerund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Participle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Infinitive</a:t>
                      </a:r>
                      <a:endParaRPr lang="en-US" sz="3200" b="1" dirty="0"/>
                    </a:p>
                  </a:txBody>
                  <a:tcPr/>
                </a:tc>
              </a:tr>
              <a:tr h="83662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Identifying</a:t>
                      </a:r>
                      <a:r>
                        <a:rPr lang="en-US" sz="2200" b="1" baseline="0" dirty="0" smtClean="0"/>
                        <a:t> Hint 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-</a:t>
                      </a:r>
                      <a:r>
                        <a:rPr lang="en-US" sz="2200" dirty="0" err="1" smtClean="0"/>
                        <a:t>ing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-</a:t>
                      </a:r>
                      <a:r>
                        <a:rPr lang="en-US" sz="2200" dirty="0" err="1" smtClean="0"/>
                        <a:t>ed</a:t>
                      </a:r>
                      <a:r>
                        <a:rPr lang="en-US" sz="2200" dirty="0" smtClean="0"/>
                        <a:t>, -</a:t>
                      </a:r>
                      <a:r>
                        <a:rPr lang="en-US" sz="2200" dirty="0" err="1" smtClean="0"/>
                        <a:t>en</a:t>
                      </a:r>
                      <a:r>
                        <a:rPr lang="en-US" sz="2200" dirty="0" smtClean="0"/>
                        <a:t>, or –</a:t>
                      </a:r>
                      <a:r>
                        <a:rPr lang="en-US" sz="2200" dirty="0" err="1" smtClean="0"/>
                        <a:t>ing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i="1" dirty="0" smtClean="0"/>
                        <a:t>to </a:t>
                      </a:r>
                      <a:r>
                        <a:rPr lang="en-US" sz="2200" dirty="0" smtClean="0"/>
                        <a:t>+ Verb Word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</a:tr>
              <a:tr h="2165654">
                <a:tc>
                  <a:txBody>
                    <a:bodyPr/>
                    <a:lstStyle/>
                    <a:p>
                      <a:endParaRPr lang="en-US" sz="2200" b="1" dirty="0" smtClean="0"/>
                    </a:p>
                    <a:p>
                      <a:endParaRPr lang="en-US" sz="2200" b="1" dirty="0" smtClean="0"/>
                    </a:p>
                    <a:p>
                      <a:endParaRPr lang="en-US" sz="2200" b="1" dirty="0" smtClean="0"/>
                    </a:p>
                    <a:p>
                      <a:pPr algn="ctr"/>
                      <a:r>
                        <a:rPr lang="en-US" sz="2200" b="1" dirty="0" smtClean="0"/>
                        <a:t>Use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Noun</a:t>
                      </a:r>
                    </a:p>
                    <a:p>
                      <a:endParaRPr lang="en-US" sz="2200" dirty="0" smtClean="0"/>
                    </a:p>
                    <a:p>
                      <a:r>
                        <a:rPr lang="en-US" sz="2200" dirty="0" smtClean="0"/>
                        <a:t>*You can replace the gerund phrase with “this” or</a:t>
                      </a:r>
                      <a:r>
                        <a:rPr lang="en-US" sz="2200" baseline="0" dirty="0" smtClean="0"/>
                        <a:t> “something” and it will make sense.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Adjective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noun, adjective,</a:t>
                      </a:r>
                      <a:r>
                        <a:rPr lang="en-US" sz="2200" baseline="0" dirty="0" smtClean="0"/>
                        <a:t> adverb 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 smtClean="0"/>
                        <a:t>Example</a:t>
                      </a:r>
                      <a:endParaRPr lang="en-US" sz="2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i="1" dirty="0" smtClean="0"/>
                        <a:t>The</a:t>
                      </a:r>
                      <a:r>
                        <a:rPr lang="en-US" sz="2200" i="1" baseline="0" dirty="0" smtClean="0"/>
                        <a:t> tourists love </a:t>
                      </a:r>
                      <a:r>
                        <a:rPr lang="en-US" sz="2200" b="1" i="1" u="sng" baseline="0" dirty="0" smtClean="0"/>
                        <a:t>skiing</a:t>
                      </a:r>
                      <a:r>
                        <a:rPr lang="en-US" sz="2200" i="1" baseline="0" dirty="0" smtClean="0"/>
                        <a:t> at our resort. </a:t>
                      </a:r>
                      <a:endParaRPr lang="en-US" sz="2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i="1" dirty="0" smtClean="0"/>
                        <a:t>The </a:t>
                      </a:r>
                      <a:r>
                        <a:rPr lang="en-US" sz="2200" b="1" i="1" u="sng" dirty="0" smtClean="0"/>
                        <a:t>skiing</a:t>
                      </a:r>
                      <a:r>
                        <a:rPr lang="en-US" sz="2200" i="1" dirty="0" smtClean="0"/>
                        <a:t> tourists love our resort. </a:t>
                      </a:r>
                      <a:endParaRPr lang="en-US" sz="2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i="1" dirty="0" smtClean="0"/>
                        <a:t>The tourists love </a:t>
                      </a:r>
                      <a:r>
                        <a:rPr lang="en-US" sz="2200" b="1" i="1" u="sng" dirty="0" smtClean="0"/>
                        <a:t>to ski</a:t>
                      </a:r>
                      <a:r>
                        <a:rPr lang="en-US" sz="2200" i="1" dirty="0" smtClean="0"/>
                        <a:t> at our</a:t>
                      </a:r>
                      <a:r>
                        <a:rPr lang="en-US" sz="2200" i="1" baseline="0" dirty="0" smtClean="0"/>
                        <a:t> resort. </a:t>
                      </a:r>
                    </a:p>
                    <a:p>
                      <a:endParaRPr lang="en-US" sz="22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1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6000" dirty="0" smtClean="0"/>
              <a:t>Verb or </a:t>
            </a:r>
            <a:r>
              <a:rPr lang="en-US" sz="6000" b="1" i="1" dirty="0" smtClean="0">
                <a:solidFill>
                  <a:srgbClr val="FF0000"/>
                </a:solidFill>
              </a:rPr>
              <a:t>Verbal</a:t>
            </a:r>
            <a:r>
              <a:rPr lang="en-US" sz="6000" dirty="0" smtClean="0"/>
              <a:t>?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249507"/>
            <a:ext cx="5562600" cy="4462534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600" u="sng" dirty="0" smtClean="0"/>
              <a:t>Finding</a:t>
            </a:r>
            <a:r>
              <a:rPr lang="en-US" sz="2600" dirty="0" smtClean="0"/>
              <a:t> treasure is a unique experience. </a:t>
            </a:r>
          </a:p>
          <a:p>
            <a:pPr marL="514350" indent="-514350">
              <a:buAutoNum type="arabicPeriod"/>
            </a:pPr>
            <a:r>
              <a:rPr lang="en-US" sz="2600" dirty="0" smtClean="0"/>
              <a:t>My biggest goal is </a:t>
            </a:r>
            <a:r>
              <a:rPr lang="en-US" sz="2600" u="sng" dirty="0" smtClean="0"/>
              <a:t>finding</a:t>
            </a:r>
            <a:r>
              <a:rPr lang="en-US" sz="2600" dirty="0" smtClean="0"/>
              <a:t> a cave full of treasure. </a:t>
            </a:r>
          </a:p>
          <a:p>
            <a:pPr marL="514350" indent="-514350">
              <a:buAutoNum type="arabicPeriod"/>
            </a:pPr>
            <a:r>
              <a:rPr lang="en-US" sz="2600" dirty="0" smtClean="0"/>
              <a:t>Pirates </a:t>
            </a:r>
            <a:r>
              <a:rPr lang="en-US" sz="2600" u="sng" dirty="0" smtClean="0"/>
              <a:t>buried</a:t>
            </a:r>
            <a:r>
              <a:rPr lang="en-US" sz="2600" dirty="0" smtClean="0"/>
              <a:t> treasure in the caves on Eleuthera. </a:t>
            </a:r>
          </a:p>
          <a:p>
            <a:pPr marL="514350" indent="-514350">
              <a:buAutoNum type="arabicPeriod"/>
            </a:pPr>
            <a:r>
              <a:rPr lang="en-US" sz="2600" dirty="0" smtClean="0"/>
              <a:t>Unfortunately, the </a:t>
            </a:r>
            <a:r>
              <a:rPr lang="en-US" sz="2600" u="sng" dirty="0" smtClean="0"/>
              <a:t>buried</a:t>
            </a:r>
            <a:r>
              <a:rPr lang="en-US" sz="2600" dirty="0" smtClean="0"/>
              <a:t> treasure was never found on Eleuthera. </a:t>
            </a:r>
          </a:p>
          <a:p>
            <a:pPr marL="514350" indent="-514350">
              <a:buAutoNum type="arabicPeriod"/>
            </a:pPr>
            <a:r>
              <a:rPr lang="en-US" sz="2600" dirty="0" smtClean="0"/>
              <a:t>However, pirates are known for </a:t>
            </a:r>
            <a:r>
              <a:rPr lang="en-US" sz="2600" u="sng" dirty="0" smtClean="0"/>
              <a:t>burying</a:t>
            </a:r>
            <a:r>
              <a:rPr lang="en-US" sz="2600" dirty="0" smtClean="0"/>
              <a:t> treasure in the Bahamas. </a:t>
            </a:r>
          </a:p>
          <a:p>
            <a:pPr marL="514350" indent="-514350">
              <a:buAutoNum type="arabicPeriod"/>
            </a:pPr>
            <a:endParaRPr lang="en-US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3614803" cy="257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1295399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Identify the underlined word </a:t>
            </a:r>
            <a:r>
              <a:rPr lang="en-US" sz="2800" b="1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 each </a:t>
            </a:r>
            <a:r>
              <a:rPr lang="en-US" sz="2800" b="1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sentence </a:t>
            </a:r>
            <a:r>
              <a:rPr lang="en-US" sz="2800" b="1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as a </a:t>
            </a:r>
            <a:r>
              <a:rPr lang="en-US" sz="2800" b="1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“Verb” or “Verbal.”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276" y="2427445"/>
            <a:ext cx="24042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pity the fool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5470743"/>
            <a:ext cx="320812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who don’t know the </a:t>
            </a: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difference.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3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" y="457200"/>
            <a:ext cx="4822477" cy="61722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000" b="1" u="sng" dirty="0" smtClean="0">
                <a:solidFill>
                  <a:srgbClr val="FF0000"/>
                </a:solidFill>
              </a:rPr>
              <a:t>Finding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treasure is a unique experience. </a:t>
            </a:r>
          </a:p>
          <a:p>
            <a:pPr marL="514350" indent="-514350">
              <a:buAutoNum type="arabicPeriod"/>
            </a:pPr>
            <a:r>
              <a:rPr lang="en-US" sz="3000" dirty="0" smtClean="0"/>
              <a:t>My biggest goal is </a:t>
            </a:r>
            <a:r>
              <a:rPr lang="en-US" sz="3000" b="1" u="sng" dirty="0" smtClean="0">
                <a:solidFill>
                  <a:srgbClr val="FF0000"/>
                </a:solidFill>
              </a:rPr>
              <a:t>finding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a cave full of treasure. </a:t>
            </a:r>
          </a:p>
          <a:p>
            <a:pPr marL="514350" indent="-514350">
              <a:buAutoNum type="arabicPeriod"/>
            </a:pPr>
            <a:r>
              <a:rPr lang="en-US" sz="3000" dirty="0" smtClean="0"/>
              <a:t>Pirates </a:t>
            </a:r>
            <a:r>
              <a:rPr lang="en-US" sz="3000" u="sng" dirty="0" smtClean="0"/>
              <a:t>buried</a:t>
            </a:r>
            <a:r>
              <a:rPr lang="en-US" sz="3000" dirty="0" smtClean="0"/>
              <a:t> treasure in the caves on Eleuthera. </a:t>
            </a:r>
          </a:p>
          <a:p>
            <a:pPr marL="514350" indent="-514350">
              <a:buAutoNum type="arabicPeriod"/>
            </a:pPr>
            <a:r>
              <a:rPr lang="en-US" sz="3000" dirty="0" smtClean="0"/>
              <a:t>Unfortunately, the </a:t>
            </a:r>
            <a:r>
              <a:rPr lang="en-US" sz="3000" b="1" u="sng" dirty="0" smtClean="0">
                <a:solidFill>
                  <a:srgbClr val="FF0000"/>
                </a:solidFill>
              </a:rPr>
              <a:t>buried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treasure was never found on Eleuthera. </a:t>
            </a:r>
          </a:p>
          <a:p>
            <a:pPr marL="514350" indent="-514350">
              <a:buAutoNum type="arabicPeriod"/>
            </a:pPr>
            <a:r>
              <a:rPr lang="en-US" sz="3000" dirty="0" smtClean="0"/>
              <a:t>However, pirates are known for </a:t>
            </a:r>
            <a:r>
              <a:rPr lang="en-US" sz="3000" b="1" u="sng" dirty="0" smtClean="0">
                <a:solidFill>
                  <a:srgbClr val="FF0000"/>
                </a:solidFill>
              </a:rPr>
              <a:t>burying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treasure in the Bahamas. 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4495800"/>
            <a:ext cx="175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 smtClean="0"/>
              <a:t>Verbal 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Verbal 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Verb 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Verbal 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Verbal  </a:t>
            </a:r>
            <a:endParaRPr lang="en-US" sz="2800" dirty="0"/>
          </a:p>
        </p:txBody>
      </p:sp>
      <p:sp>
        <p:nvSpPr>
          <p:cNvPr id="5" name="AutoShape 2" descr="data:image/jpeg;base64,/9j/4AAQSkZJRgABAQAAAQABAAD/2wCEAAkGBxQSEBQUEhQVFBQWFxQUFBQVFBcXFBYVFRUWFxQVFBcYHCggGBolHBQWITQhJSkrLi4uFyAzODMtNygtLisBCgoKDg0OFxAQGiwcHBwsLCwsLCwsLCwsLCwsLCwsLCwsLCwsLCwsLCwsLCwsLCwsLDcsLCw3Nyw3LCwsKywsN//AABEIAOEA4QMBIgACEQEDEQH/xAAcAAABBQEBAQAAAAAAAAAAAAAAAQIFBgcEAwj/xABOEAACAQMCAwUDBgoGCAUFAAABAgMABBESIQUxQQYHEyJRYXGBFCMykaGxMzVCUnJ0s8HR8AhUc4Ky4RUWF2KSk7TSJDRTosJDRWTT8f/EABgBAQADAQAAAAAAAAAAAAAAAAABAgME/8QAIBEBAQEBAAMBAAMBAQAAAAAAAAERAgMhMRIyQVFxIv/aAAwDAQACEQMRAD8AqFFLRVlBRRRQdPCeGTXU629uoaRgzZZtKIi4DO7AEgZZRsCSTU/xzu/u7aF5w8FwkQJlWIsJECjLEA5DYG5GQcetSfcx/wCfn/Vx+1FK/bdbOTidsbS5m13V0fEiQGMa1VfMfZjJqNWkVeLszcvw4cQVoPBbGELP4mDN4Qz5cc9+fKuvjPYq7tp7WF3t2a6kaOMq0mFKgNl8py36VeuxFhHP2at4ppPCjK+aTKjGm6LLu225UD41094P4y4L+sy/sxTTFC7Q9g7uytpLmWS2aOMAsEMmvBYLtlMda9uE93V5PCkrPBb+IAY45SxkII1LqxgKxG+BkipXv14WhSS4N2qusEcYsyRmQGZ/nAusH8s/kn8HVi7y+KC0/wBGz+G8vh3OfDiGXbNtMMKPjn4U0xmll2Wu5OIPYERRTpG0zF2YxNGGRVaNlXJB19QMaTmui17F3b/KyXtkS0dkldmk0krGsrFcJyCsOdWjsh2iF/2iMwglgxw949Ey6XOm4jOrH5vm+w1Nd6gNvwW7MO/iyDxmHMLLKqyf+3Ce6mmMq7K8Jl4hL4ULRI/heNiUsMjIBA0g7jUPrrri7K3Rtrq5cwRx2rzxyBmk1OYPpGPC7gnYZ61Xu7zjht+LWspPlaQQvyA0zfN5PsBKn+7Wp9+d6tpws28ZCtdzszAbEqD4sp9vm0A/pU0xXeB93l5cwJMzwW4lAaKOUsZGDDUuoLspI3xucc/So6w7J3ct/JYkRRTxxmVi7MYmTUoVo2VckHX1Axgg1rHaH/7P+txf9Hc15aB/rNnqeGnPwuRimmM4tewV5ILoh7YfJZGifLSeYrFHKSnk5YkA36g15dnew15e2kd1C1sqSZIWR5FYAMV3KxsOa/bWo8G+hxn9am/6G2qB7H2cc3ZRI5pRBE8cgeU4wg8dvNuQKaYoHFOyt5b3cNo8aNNcZ8AxyExPp3kyzKCukbnI5cs1OX/dhexxM6SW0zoNTwoXVuWcKzDBO22QufZVi7ze0vyLivDZZYmEMXylmk8vnEixxsIgGzlNQJBAzkYzXfxi0mnSXiHBLpGadYzJGVR0m8FSoCMwzHIFONJ2yBnG5ppjO+ynYm64jbC5geBY2Z1AkMmvyHBJ0qRS8N7CXc95d2qvbh7TwPEYtJpbx0LrowmdgN81de6+2EvZ2WNpDCHN4hlbymMMzgudxgrnPMcq8e560WHiHFYkmFwqfIgJ1ORJlJWznU2cZ08/yaaYz/s32fnvrh7eFoleNZGYyFtJ8OURHTpUnc7711drOyFxw5YmneFxK7IvhF8ghC2+pRthTU/3Ofje6/Quv+sFRvebwlIrwyLdrO000zNBkE2+w2wHOOeOQoYqVJTqQ1Kppppp1NoCiiig76WkFOoCkpaKCxd3naCKxv8AXcHRDLE0TSYJCOHVkL45KfMM8htnFXK97U2Fna3vhXcV1LcyTyxxQsrtrmUKFOgnCjGSzYrKqAKYnVyse0NqnZqO1a4iFwoUNDqGsEXYY+Xn9Hf3VL9tO1llNfcKkiuYnSG4keZlcFY1KABnPQZrN8UgqMNXjvRk4ZepLcx36tcrb+DHDG8bLJpZ2UYKlskyHkR0qyJ2rsLxbKZ7yG3e2k8aSGZlSTV4EkTR4ZhyMmdQyDj21klBFMNaBZdtLV+0L3TSrHbCza3jmk8iyOJo3JXPQ5OPXSTXee11hdW/ErWa7hRXkmSFmcANHLGrLImeeJGf4rWYGqtxg5mb4fdSxMry4c4WaIsQAskZY9MB1yc+m2a0zv44/bXhs/ks8c2hbkP4bBtOvwNOrHLOk/UayylFQl9FcP7W8Pvbewke8ht3tpEmkildUfWsEkRQayMjMmdQzkD27V0d41r/AKxePrPyT5ObTxtJ06tfiGTGM6NXlz8eW9Y0u9e8A36fGg+gr7tVYWtvfNHeQ3Ml08kscMTq763gjiWPCk4GYsljjAPs3qlrx+1Tsq9o08XykRSp4Or5zV4zEALz3G9Z5wyM5wBuMn4DO9SNTiNaV237ZWTX/DJo5UuI4JLgziL5zQkkQjDMo5gE59fKcVM2faThlrNdXa38LLcLCRbxsrMrRIVysaeYs2R0HKscpMUxGtF7D8fsW4PNa3dzHbNO12HRnVZESdmwQDkZw23Ok7v+KcN4de3yrfI0LpaeHLI8Y1svj+IqlFUHTqXp1rOjTTTDWidmL3hlhxaSSK+R4ZbeVmd5E0rK9wr+GpVR0ycHJqjdoLhJb67ljYOklxIyOu4ZTjBB6iuPFIanC02ig0lEENNNOptAlFFFBIiloooCiiigKKWigSilooCkpaDQMkfAqu8UiJOr1qdl3Pu/k0SRhkwapavIqNLip48MSva34Ouf8qi9SLTm1BQp7/59ldNvFhsY9+P591WuDhCH8nH85qWteFx/SC/WMjb31nfNGk8HVM7NcNBTVzzty5V48a4UUyyjbmR7PX+ffVitthgcv3fz99ekqahgjnVZ5Lutb4Z+cUCg10cQtvDkZeg3HuPL+Hwrnrql1w2YaabTjSUCU0040hoGmm0ppKBDTTTqaaBKKKKCRpaKKApaKKAoFFFAUUUUBQTRSMNj8aDkDfbXsDtXhGNqJG2rOtYXXvUhaHOKhde9TvCvpAEgA8ieR9mTtWXcbeNKRJkcqlLeM4A6nceyuO3yNQOMqM7fm8811tMC2snIIARF+k2ANTb8kHVjt057VlI6LU5a2Kn2mvK9g08uXx9ldHCyzKCVUZ543OMk8+XxpeJjln2Z/n+eVa2TNUltql9rIcGNv0gfsx+/66r5qy9rjgRj1JPwAA/fVarbx/xcfl/kbSGnGmmrsyGkNKaQ0DTTTS0GgY1IaU0lAlLRRQSVFFBoCikoxQLSClxRQFFFFAuK5bu80MBjJIzj/OuquG/j88b/AJuvP/CSPtU1F+Jn15WlyGJGMYJ2PpnavaYbVGcKfLueWTmuy7m9Tt7azaPNxk5qc4JdgAA7HocZ/n/OqwtoWePS2nxG0qSGIznG5A2xn311Xsc1s5jkJDjGcY293886jrnYtz3lXu+Qi3adANRVYjg+VlmIRJB7i3L2+yn8MtAIsaiBjJOfO4GxOTuFyDjqfZjFR3CbwSWawBwWOgMG2OlGVxj+8o6VLccs9FtG0qFZQCg0NjVFq1qTnGMHJycbE5rGf46r81bbCZVQYBwMDfOPo+rV5cRIcE5G45dRj/8AlZxwaWRriKIK+hzhX8QlEIznxNK5A2G+3MVe443J8HBIztKpBiflkqTgkbYzp6HnWl+MuOvatcZALyahnTF5NthlZGZvf82oHvNVc1au2CeFJ13Qx7csk53/ALuqqrWnj+MfNmkptOpprRiQ0hpTSGgbSGlptAhpppTSGgSilooJKiiigKKKKAoopTQFApBS4oFrxu49SEfzywfsJr2FKCBknkoZj/dUtj7KEV3hZxIR6gEfDapTwATnFQiS6bgk+pB9/U/Hntt6YGBU4stY9NuT0i0nVkg89iR91Rt0upuW1d7MDXJ4mX0qM4GT+6o5XsiwdjRiZBnqPvrUeL2okYHOdgPiOuelZZ2bJ8VT1B5fHetTuJjFgELrdWC5dQS2AQqgndiMnA6A1Sfa6Of4RCpwlUbVgY3IIAweefcc7VbEhzGpBzsN/uqJ4AwmiOob5OQf4e+peMhRjpj15fDpVis37ZRh7vQWCHSGDMG0gksBqKjyg8s+2qvdW7RuyOCrqSrA9CPvHoRsRuKtVzcCXizqraSqiNX5qpPlyw5MoZwGU7FS3oCI7tk6tNEwUxsbeHxIzuUdS6MmeunQF9yitePjj8vu2oA000+mmrsjaQ06m0DWpppzU2gQ0004000BRSZooJOiiigKWgUYoAClopKApaKKApGGRj1BB9xGDRTlUnYfziiYq/GIQku2cEk5/Sw3/wAjXtBe558qn+0PA/8AwyyAEtn6QHlCjbBPXJyRVLR6z2dL+4skDgivCbC5PRsgj2GomO8YCmy3DNzqPyt+vSwdlL5o5QPpIufTIHP2Zq7Wt+l7cxzSswaHaFScKpJxqxjdiQMnPQDbrnvBLKRsjZc4+kTvgjAx7zVij4NdxLrQJLgbpG2XAA83kOM8jsM1F5mtOe+pGuW0QUqy9Vw23M+v1dfZUZ2l4yI4zpyTghsdNj19ff7az2DtU5HPP0QMncEHkw6YI+2o7iXFy6HJyTkc8nPsx7Mdan8nXl13dk7rFy88hIjAk1tzJ1ROoUZ5sWYYH+deXFuINcTNKwALE4UbhRknGTzO5JPUknA5U2ThRigikztJqABAB8oUnGOY86+nSuatOcc/RDTDT6aalUlNp1NNA00004000DTSGlNIaBKWkzRQSdFFGaBRS0UUBRRXFfcTSPb6Tfmjp+kelB202WQKMsQB6kgffVeuOMyHlhPcMn6z/Co2SQsckkn1JJP1mmrYsk3Gohy1P+iv/cRUxwZ9cSSfRMrumk7kxIAX2xuWww9mn21QmOBtWlwIUSBVwAimPWc4/CMiBGxu+cNtg7fXl5OvWL8cmXjZhWRsgBtbQHVqYa3UqOedTNk755em1B4xZeDO6YIAPlyDyIHrv/Dlk4zV74fKv4MIW06ck6h4gMqGdwMchJpYbnBLD1xVe01n4ZXU2pyZWO6sNJfCEMBy2I3zy9MVTx33i3fxB11WI6/b6VyV18NGWxnHv61szWnhsCygaWCuMg6gNI/3lAwARj6zVq4RwFIo2eSaWSVs4IkbAHQquef3e2qIlmwIYOEHXDEdPZU03FRDFgOpYr0yd/edzWf/AB0c9SfYhO0kiLdOE338xLFizdcsdyfb60dnrM3EypvuR6ZPs3IA36n/ACqDdsn3k7+8nf7av3d3afSdThwCdWVJUaSAVTBLeYrnOOQ9tW6ucsPtWrtcirZnIQhX0oqKFWNicyOcgHT5QgOBnI3xzoVa1xiFJLOaOTUqtGwmlaNFkCBSGk3UFWOOQHIHArDIEIRmQsMbjfmDuNQ3Gap4L6xPl+pc0hris7/UAG2PLI5fH0rsrdkSkNLSUDTTTTjTTQNNNNONNoCiiigk6WkpRQApHcDnSM9ckg5mq3rFuedeHFOJ6RpTZj16geo9tV/NelzLqYn6vd0rxNE4Q09RSLSk0HRw6PVKuem/1cqvdrIpgDvhhDrcqWIOsAeEfaNQBPpn2iqdwW35v8BVk4XOF1qxIBXOQASMEMcZ/RB9y+orHyNeHbPIEeIqzkNIvhKmNJRULg6tsBy5z0PpzxDcWMYhjZ2OW8WM6Fwqhm1lHDbkguxBA+6rJ4j+NJK2oRpIGjdWUY1qAyspwcMQWyOZJ61BXNi6RArJLIc6RCUOUOWKPE+rzKQSucdMdBiOcKpzRnJHPB6b592OdIGxuKkr9HDaHDBtshwFbljcZxtj6X11wPHj/KtoyOF02NOSRnlTPEJrqFgwUMcrkkZIwMgAgA+p/dXpZWgd1XGOnmdQD9eN6BLGyLY1YVc7sTgb8hnlknkPWtM7Hxi3JZtSk6QCq+IWcFhkKpyME7HZCefKoGxjKRFdJZdK+I6so06nZEyGHM6NnHIORuTVx7KKEXxHlEjsNA+cDGNiPEEaj8o/SGQwIway7u+l+Y9+1vERbQS6QPECmRCdPh65WdFGvJZnwPcMgZGoVl1lDmJ29SR9Qxmr3d8Ca/CRtdNmMs2ZGErs4GgjYryy3T27b55eN9iJ7S32xNGo3ZBuMnYsm5HTlnGav4JJFfLdZpC2HxUoGZBtuv5pPL9E/u+6oeRvOcdDy9voa6JrktjpWus7KmYZQy5Hu39RjI+0U40nAY1dCGBG+Q+eZ9MdcYFdc9gy/RIcezn8R/DNR+on81xmmmlbbnt76Q1KDTTTSmkNAUUlFBKCg0UE7VHVxbmbXm5rh4lJiNvU7fXXW5qJ4u/IVl9rX5ESaTFKaXFaMyUoXJA9dqK7eE2+qQeyotxMTNvHpUAdBSPnpsa7vC2rwaKsNb4kOH36y5SVRgqQ5GzjDoUKnOCoJ22ypxvgV1XsTrGoXxHQk5DMXOsiTUDoBzsuQ49MHnUEYTnIyD0Irus+IlQVOBkHKElYW82oFCu8T+7byjqRUIwgjViNAUKBy1lHAGdWckHUNRGkbjOBXJLEYWkEkIKqxziQqCyllbLKmQowcgjAyDnB3lkWGV/OkkN2hyuWCeLpUY1MikSMCu2eeTk4qTScTF9MkZdBhwHTxNjpzgHw3IB3bPJcjOTU/rEYqFvw6YnV4cYD6s5OVOcgNtnSuCSD0+up+44AI0DSLGx8xEeoFXYnTthj5dP5ROxOAOWO8XIJaNy+QNL6LdXjOWwRI6HDAfmk4zgn2c03E0jBjiEZXYKpjhZVwSN2XIIxuFHLIJOQcxerScpG2SE6XnCxgHkTIxAkwsqhzENRKqgxnHPcgnD4+KCZjFJloyzaVJ8yqzEhcgDOAcb9Kg5LvJLudTHck+uAvLoAABj0AHSoSftF4E4ZUV8Z1Akgezcfwp+bV5ZzdrWbPsxHE2pSFZcPG6DB23BIHUHarJ2l4gGsuoZ9IOD15tn1HlNZSnb6VFUGNdWkYJJ9N8+uPTau09pWmhySSc4GQBsACTgDYFiffT9WRP556vpW+LQq8h1IGI2yQNXuzzpOJ9iWFsbiLysoLNESTlF+kU65G5x1xU/wSx1O0jDkMjPr0o4vxorJGF6E5HQhsZB9eVW5uK9cy1TuA8jn1xVijjzXlxHgDQoJ41+YY7qOcZOBv/uk7A/X0pttPU9VHPOeql4IR6ZrzvezscgyvzbeweU+9f3j7afbT1KWzE8+VUnWNL45WeXdq0TlXGCPqI9QeorwNaXxTg63EZU4DDdW6g/w9lZxcwNG7Iwwykgiujjv9OXyeO8V5UUZorRklKRzS5rylesu624eUhqE4k3mqWc1DXZyx+qq8/U9X05FFOVNTIuSNTqpI5gMcUuKdb/hYv7WP/EK0Ubd/sGtv63c/wDs/hT4+4q3X6N5dD3aB+6tarO+3HeW3D70WqWhnJiWXUJgmzMy4wUP5vr1oMk7X2P+i7+W1jkluDohMQk8zF5OgA+4c6u/ZvubkmRZOJXEiucHwICqhP8AddsEE+ukfE1F9mb7/SfaiK4mg8HTEZBGXD7xIVRsgD8rfl0rfKiSfU234za67lrBlwj3UbdGWbJ+plIrNe2HZS54RIvjN8os5DoWYrhkJ5LIOhx7SCAfdWn91Pam4vZ+IrO+tYp8QjSq6ELSAJsNwAg55Ptqc7z7JZuD3quM6YXlHsaIeIpHxWlkpLYwR0nlnSytF8WSXdQ24jBGNYb8lcLn08o2rSeC9x8AAa8uJppeojYRxjPQbFj78j3VGf0fkE9zeXLKNaRWkKHHIeGQ+PTPhIa1ftbxBrewup48a4oJZEyMjUqErkdd8VHPMkT11tUXiPcnaMmLee5gbBA+c1p/eUgEj3EVlfF+FXPDrv5Ld7k7wzD6Ei+o9vTHMH4E7r3T8amvOFQzXDa5SZVZ8AZ0yMBkKAOQH1VBd/HDVks7aTk8d1EA2MkLJlWA+IU/3amzUS4p3d93cJxOz+Uy3dxGxkkTShGnCHbGa8+8Turh4dYSXUdzPI6NGAr6dJ1OqnOBnrV/7jU08LK+lxcD6mAp3fr+JJ/04P2qVKGE3xEkkMTErmaNCy89DMQWHt3+ytfXuRiHK+ux7mX+FY3xgFZFJGCGRl+DCvrpTtVecxa/Xzxx3su1txi14cl9dGO4VWdjJ51LNIAFxtjyD66uTdyUROTf3hPrqXP14qud4dyV7W2J/NayT4NMc/Y5reatiNYZwiL5JxK94a88lxD4cajx31eZ01MPZkP09BULecAliLFSGQHyjPnxnH0fysEgHHvxjl0cYOrtFfEHk8QJ/RiA/dWkLZxSoh3Rh5tQ++sevro4n/mMxs9RG331NWjOOlSvG+CkuDqGtyAsgXySMTgLKR9F8kDON+Z5E1FQ6lJVgVYEgg8wRzrOxpzUvYXYzhqqveJYhZY5RycFSfauCPsY/wDDVjik+NcHa23M1odG5ibxSp+lpCsH0+vPOPZV+PVU8vvlntFNzRXQ4ksa55BXTXjMdqy6rfmOOY4FQjblvfUncSVFZ51blXohNLbD52L+1j/xCkPKnW/4WH+1j/xCrKvsus57d92knEL0XUd2LciJYtPgeJ9FmbOS4/O9OlaNVA7bd5qcOuxbG2kmYxrLqR1AwxYYwR/u/bQUPu04dJB2mmgkl8YwQyp4mgJqHkOyjON39a3usF7tOK/Ke088/htGJ4pWVGIJA+b5kc/oGt6oMg7hfw/Ff7df8U1aF29/FV/+qXP7F6z3uF/D8V/t1/xTVoXb38VX/wCqXP7F6DM/6NSHwr1uheAfUr/xFaP3ifim+/Vp/wBmazn+jU/zF6vo8J+tX/hWjd4n4pvv1af9maCB7ivxJB+nP+1end9f4tX9Ztv8dN7ivxJB+nP+1emd+j6eE5IyBPAccs4blmgf3Ifixv1m4/x0d+v4kn/Tg/apXn3EvnhORtmec497CvTv1/Ek/wCnB+1SgzjtVwgNwmaUAZjMZB6gawD99b/w99UMbeqIfrUGvnDiPbOJuFz24D+JKFGMDSuGViS2dx5em/ur6C7K3HiWFo/59vA//FEp/fVOJka+Wy30wfvFlJ7Ua+kM/D19eaxv9+a+ja+Y+8jiRXjt4MDBntCTvkeDGg2HxNfTYNXZMO4RY+LxXikvpcsnwTV/Gru0iqg92PtrOOE9pY4H4iGY65b64OwydAOxydhnlv7asXyzx0xbhpWwuw6aiFGTyHmIHOsO77dfjz8pXisqiPQN/GIQKOYOc+IMA7rjVnpiu/inBAdPiDLadLseZZSV8TblqAVvjXhwXg5hPi3Z1PmWHyt5I1MWWx6sSGXI33HrUtbXmvcnPIH4ADr7qZ/pu3YqF9wWSLdWJX6zXnaufyufqP3+lXySAY9R6VF3nBVY5Xb3UzE7Kpf+qlr/AOkKKs/+hn/OH2/xoq3tH5jJnNcc77V7NJXJcGo/tlHBdNUf611XB3rkzzrWMqdTrb8LF/ax/wCIUzpSxOFeNjsFkRifQBt6lD7Nr5677Xxxtf1WP9pJWpf7VeE/1xf+XL/2Vivezx+C84os1rIJYxAiFgGHmDuSMMAfyhQSfdPOF47DkjzwSoPeAWwPqr6Kr5EiuJI5Ip4DpmhYOh9o6Y6+7rvW89lO9yxuo1E8gtZwPOkuVTPUpIdsewkGoiaiu5GxeK44rrRlHynSCykZKtLnGefMfXV17xJgnCb4n+rTr8XjKj7WFE/brhqKWN9akD82dHPwVSSfqrH+87vEHFF+SWQYW2oNNMy6fE0kFVUHcKDg77kgcgN5QlP6N0uDfRnY4tXHqQVkz94+utR7dwGThd6igljbThQBkk+G2ABXzlwHj8vDL1LqEalx4c0XR49sjPQ7Ag9CB0yK3ngfefwy5QMLqOFvyknYRMp9Mt5W94JqJU2Y5O5GBk4Lbh1KktMcMCDgyvg4NR/9IK4C8JVTze4iVR7g7H7Fqx8S7xOGQIWa9gYD8mJxKx9gWPJrA+8ntw3FrhSqmO2hz4SN9JicZkfG2TgbdAPaalDXu4L8Tr/bTfeKm+9DgM19wyW3twpkZoiNTaRhZFY7+4VQe5/t1YWfDBDc3CxyeLK2ko5OGIwcqpFXf/arwn+uL/y5f+ygwDth2MvOHRI90sYWQlF0PqOQM71t/Z6fjEFpbwrY2zrFDFGGN2QWCIFDEaNicVQ+/LthZ31tbraTiVklZmAVxgFMA+ZR1rRrPvS4UsaA3a5CqD83LzAGfyKDBu31jcPxiWOdEjuJ5IzoV9SKZQuga8D1HSt+TifGQAPkFrt/+Yf/ANdYl2749bz9oEuoZA8AktGMgDAYTRr2Iztg9Olbd/tV4T/XF/5cv/ZQYpaIkdxdxXaIJhcSGTcsoD5LBWxz1AYO22fZVr4N2iSLUIWxl1ZSq6cIpbCupGD5WHLkV251RuNcRjm4neyxNrjkmZkbBAZcnfBGeteltLg7Vn1z71pz02ex4iJlION2Ln2sQASfbtXusJXOOVZzwDi5Vhv7K0C1vdS1m6+cz0mLafO1e5FQkVxpNSCXWogD4mrys+ucdOKKXxE9aKtlU185tJXPO+1eXyivCWamMteEz1zqadK1edXUeooA2pE5U6g8yo9KFFK1CUHSk2DivclW+koPvANcxTeuu2WopHtFbJ/6af8ACK6iwA22+FJHXoy1S1rIj7hs1wSxD80H4VJTR1yyLV4zqOdB6AfClzXpON6YKlD0hiB6U14xnkPqrutYNvfVmsru2SJFMUTOEjyzW6uTILklyWK7/Mn3cuoq+elP17U1YaFh9g+qrv8AKrLRpWNfwrHBj82k3IZWB0fR8EadOoemk5zQL20ZTmKPHzmdECo3/nFMIDhQR8xqHPrvvUYaq1nY6sbc/ZUpbcLXG6j4gVcLOOCRmMKIvl8r+EmnBmB06GVQW8Ly5AOM8zgtXTcyQYcIi7ySbhRy8fysrBfohBjGoDnsc5q8xW6qCcNVcnGxBU49u4+OQK4sYOPhV+FxE2cooH/iAvzSgKDJH4GRoOfJ4nQkZHwibq5g1rpRFVWuGkJhUnO/ydCxVjpAbBwDjqDiq9xbj0gLSUq2emRv/Puq9cF4j5Rk7VBNxS2J04URC48UJ4OxBtQmrGBsJtyNsgYAwcV02/FItOldOomJWkEQUNhX8V0Ur5ASUHIE4JAFYdcunx94t63AzzqTs72qqnFExgbgKPyACz+Pz1cx82PXrXVLxUHxQpwCpwQgP/1UZFA0jcKp6HcjzHFVnLa+Tf6Wv5aP5NFVr5ePWins2MMprUUVq5Hi9JRRUoPj5U8cqKKBhpFoooOv8r6vurrgpKKU5dsde1FFY9fW8cdzzNcj0UVpyx6cVxzpqUUVZCZs+lKf3D/FRRWrClj/AJ+pqfb8m9//AMhRRQWOH8APcn7qk2+iPcPuNJRV4n+jfyTVdb8G/wCk37V6KKr2nlwpXTa86KK578b8pm15CpGHnRRVG0d1FFFS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60338"/>
            <a:ext cx="4191001" cy="426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6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Practice: Which </a:t>
            </a:r>
            <a:r>
              <a:rPr lang="en-US" b="1" i="1" dirty="0" smtClean="0">
                <a:solidFill>
                  <a:srgbClr val="FF0000"/>
                </a:solidFill>
              </a:rPr>
              <a:t>Verbal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Identify which type of verbal phrase is being used by labeling as “gerund,” “participle,” or “infinitive.”</a:t>
            </a:r>
          </a:p>
          <a:p>
            <a:pPr marL="514350" indent="-514350">
              <a:buAutoNum type="arabicPeriod"/>
            </a:pPr>
            <a:r>
              <a:rPr lang="en-US" u="sng" dirty="0" smtClean="0">
                <a:solidFill>
                  <a:schemeClr val="bg1"/>
                </a:solidFill>
              </a:rPr>
              <a:t>Finding treasure </a:t>
            </a:r>
            <a:r>
              <a:rPr lang="en-US" dirty="0" smtClean="0">
                <a:solidFill>
                  <a:schemeClr val="bg1"/>
                </a:solidFill>
              </a:rPr>
              <a:t>is a unique experience.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My biggest goal is </a:t>
            </a:r>
            <a:r>
              <a:rPr lang="en-US" u="sng" dirty="0" smtClean="0">
                <a:solidFill>
                  <a:schemeClr val="bg1"/>
                </a:solidFill>
              </a:rPr>
              <a:t>finding a cave full of treasure.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Unfortunately, the </a:t>
            </a:r>
            <a:r>
              <a:rPr lang="en-US" u="sng" dirty="0" smtClean="0">
                <a:solidFill>
                  <a:schemeClr val="bg1"/>
                </a:solidFill>
              </a:rPr>
              <a:t>buried treasure </a:t>
            </a:r>
            <a:r>
              <a:rPr lang="en-US" dirty="0" smtClean="0">
                <a:solidFill>
                  <a:schemeClr val="bg1"/>
                </a:solidFill>
              </a:rPr>
              <a:t>was never found on Eleuthera.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However, pirates are known for </a:t>
            </a:r>
            <a:r>
              <a:rPr lang="en-US" u="sng" dirty="0" smtClean="0">
                <a:solidFill>
                  <a:schemeClr val="bg1"/>
                </a:solidFill>
              </a:rPr>
              <a:t>burying treasure in the Bahamas. 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9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6600" dirty="0" smtClean="0"/>
              <a:t>Check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410200" cy="541019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u="sng" dirty="0" smtClean="0"/>
              <a:t>Finding treasure </a:t>
            </a:r>
            <a:r>
              <a:rPr lang="en-US" dirty="0" smtClean="0"/>
              <a:t>is a unique experience. </a:t>
            </a:r>
          </a:p>
          <a:p>
            <a:pPr marL="514350" indent="-514350">
              <a:buAutoNum type="arabicPeriod"/>
            </a:pPr>
            <a:r>
              <a:rPr lang="en-US" dirty="0" smtClean="0"/>
              <a:t>My biggest goal is </a:t>
            </a:r>
            <a:r>
              <a:rPr lang="en-US" u="sng" dirty="0" smtClean="0"/>
              <a:t>finding a cave full of treasure. </a:t>
            </a:r>
          </a:p>
          <a:p>
            <a:pPr marL="514350" indent="-514350">
              <a:buAutoNum type="arabicPeriod"/>
            </a:pPr>
            <a:r>
              <a:rPr lang="en-US" dirty="0" smtClean="0"/>
              <a:t>Unfortunately, the </a:t>
            </a:r>
            <a:r>
              <a:rPr lang="en-US" u="sng" dirty="0" smtClean="0"/>
              <a:t>buried treasure </a:t>
            </a:r>
            <a:r>
              <a:rPr lang="en-US" dirty="0" smtClean="0"/>
              <a:t>was never found on Eleuthera. </a:t>
            </a:r>
          </a:p>
          <a:p>
            <a:pPr marL="514350" indent="-514350">
              <a:buAutoNum type="arabicPeriod"/>
            </a:pPr>
            <a:r>
              <a:rPr lang="en-US" dirty="0" smtClean="0"/>
              <a:t>However, pirates are known for </a:t>
            </a:r>
            <a:r>
              <a:rPr lang="en-US" u="sng" dirty="0" smtClean="0"/>
              <a:t>burying treasure in the Bahamas. </a:t>
            </a:r>
          </a:p>
          <a:p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151789" y="1219200"/>
            <a:ext cx="2286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Gerund 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Gerund 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Participle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Gerund 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61" y="3657600"/>
            <a:ext cx="3187639" cy="263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4170870" cy="16764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Practice: Infinitive or Preposition?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28600"/>
            <a:ext cx="4572000" cy="6400800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900" dirty="0" smtClean="0">
                <a:solidFill>
                  <a:schemeClr val="bg1"/>
                </a:solidFill>
              </a:rPr>
              <a:t>The best time </a:t>
            </a:r>
            <a:r>
              <a:rPr lang="en-US" sz="2900" u="sng" dirty="0" smtClean="0">
                <a:solidFill>
                  <a:schemeClr val="bg1"/>
                </a:solidFill>
              </a:rPr>
              <a:t>to visit </a:t>
            </a:r>
            <a:r>
              <a:rPr lang="en-US" sz="2900" dirty="0" smtClean="0">
                <a:solidFill>
                  <a:schemeClr val="bg1"/>
                </a:solidFill>
              </a:rPr>
              <a:t>Florida is December through April. </a:t>
            </a:r>
          </a:p>
          <a:p>
            <a:pPr marL="457200" indent="-457200">
              <a:buAutoNum type="arabicPeriod"/>
            </a:pPr>
            <a:r>
              <a:rPr lang="en-US" sz="2900" dirty="0" smtClean="0">
                <a:solidFill>
                  <a:schemeClr val="bg1"/>
                </a:solidFill>
              </a:rPr>
              <a:t>We usually travel </a:t>
            </a:r>
            <a:r>
              <a:rPr lang="en-US" sz="2900" u="sng" dirty="0" smtClean="0">
                <a:solidFill>
                  <a:schemeClr val="bg1"/>
                </a:solidFill>
              </a:rPr>
              <a:t>to Florida</a:t>
            </a:r>
            <a:r>
              <a:rPr lang="en-US" sz="2900" dirty="0" smtClean="0">
                <a:solidFill>
                  <a:schemeClr val="bg1"/>
                </a:solidFill>
              </a:rPr>
              <a:t> around New Year’s Eve. </a:t>
            </a:r>
          </a:p>
          <a:p>
            <a:pPr marL="457200" indent="-457200">
              <a:buAutoNum type="arabicPeriod"/>
            </a:pPr>
            <a:r>
              <a:rPr lang="en-US" sz="2900" dirty="0" smtClean="0">
                <a:solidFill>
                  <a:schemeClr val="bg1"/>
                </a:solidFill>
              </a:rPr>
              <a:t>Trista went </a:t>
            </a:r>
            <a:r>
              <a:rPr lang="en-US" sz="2900" u="sng" dirty="0" smtClean="0">
                <a:solidFill>
                  <a:schemeClr val="bg1"/>
                </a:solidFill>
              </a:rPr>
              <a:t>to Daytona </a:t>
            </a:r>
            <a:r>
              <a:rPr lang="en-US" sz="2900" dirty="0" smtClean="0">
                <a:solidFill>
                  <a:schemeClr val="bg1"/>
                </a:solidFill>
              </a:rPr>
              <a:t>  </a:t>
            </a:r>
            <a:r>
              <a:rPr lang="en-US" sz="2900" u="sng" dirty="0" smtClean="0">
                <a:solidFill>
                  <a:schemeClr val="bg1"/>
                </a:solidFill>
              </a:rPr>
              <a:t>to celebrate </a:t>
            </a:r>
            <a:r>
              <a:rPr lang="en-US" sz="2900" dirty="0" smtClean="0">
                <a:solidFill>
                  <a:schemeClr val="bg1"/>
                </a:solidFill>
              </a:rPr>
              <a:t>her birthday. </a:t>
            </a:r>
          </a:p>
          <a:p>
            <a:pPr marL="457200" indent="-457200">
              <a:buAutoNum type="arabicPeriod"/>
            </a:pPr>
            <a:r>
              <a:rPr lang="en-US" sz="2900" dirty="0" smtClean="0">
                <a:solidFill>
                  <a:schemeClr val="bg1"/>
                </a:solidFill>
              </a:rPr>
              <a:t>The tourists were ready </a:t>
            </a:r>
            <a:r>
              <a:rPr lang="en-US" sz="2900" u="sng" dirty="0" smtClean="0">
                <a:solidFill>
                  <a:schemeClr val="bg1"/>
                </a:solidFill>
              </a:rPr>
              <a:t>to check </a:t>
            </a:r>
            <a:r>
              <a:rPr lang="en-US" sz="2900" dirty="0" smtClean="0">
                <a:solidFill>
                  <a:schemeClr val="bg1"/>
                </a:solidFill>
              </a:rPr>
              <a:t>into their rooms. </a:t>
            </a:r>
          </a:p>
          <a:p>
            <a:pPr marL="457200" indent="-457200">
              <a:buAutoNum type="arabicPeriod"/>
            </a:pPr>
            <a:r>
              <a:rPr lang="en-US" sz="2900" dirty="0" smtClean="0">
                <a:solidFill>
                  <a:schemeClr val="bg1"/>
                </a:solidFill>
              </a:rPr>
              <a:t>The tourists asked the tour guide </a:t>
            </a:r>
            <a:r>
              <a:rPr lang="en-US" sz="2900" u="sng" dirty="0" smtClean="0">
                <a:solidFill>
                  <a:schemeClr val="bg1"/>
                </a:solidFill>
              </a:rPr>
              <a:t>to take </a:t>
            </a:r>
            <a:r>
              <a:rPr lang="en-US" sz="2900" dirty="0" smtClean="0">
                <a:solidFill>
                  <a:schemeClr val="bg1"/>
                </a:solidFill>
              </a:rPr>
              <a:t>them around the best beaches. </a:t>
            </a:r>
          </a:p>
          <a:p>
            <a:pPr marL="0" indent="0">
              <a:buNone/>
            </a:pPr>
            <a:endParaRPr lang="en-US" sz="29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409467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9857" y="2450812"/>
            <a:ext cx="32765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Perfect practice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6204857"/>
            <a:ext cx="37698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akes perfect fool.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427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16600" dirty="0" smtClean="0">
                <a:solidFill>
                  <a:srgbClr val="00B050"/>
                </a:solidFill>
              </a:rPr>
              <a:t>Check It!</a:t>
            </a:r>
            <a:endParaRPr lang="en-US" sz="16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4800600" cy="4952999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The best time </a:t>
            </a:r>
            <a:r>
              <a:rPr lang="en-US" sz="2800" u="sng" dirty="0" smtClean="0">
                <a:solidFill>
                  <a:schemeClr val="bg1"/>
                </a:solidFill>
              </a:rPr>
              <a:t>to visit </a:t>
            </a:r>
            <a:r>
              <a:rPr lang="en-US" sz="2800" dirty="0" smtClean="0">
                <a:solidFill>
                  <a:schemeClr val="bg1"/>
                </a:solidFill>
              </a:rPr>
              <a:t>Florida is December through April. 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We usually travel </a:t>
            </a:r>
            <a:r>
              <a:rPr lang="en-US" sz="2800" u="sng" dirty="0" smtClean="0">
                <a:solidFill>
                  <a:schemeClr val="bg1"/>
                </a:solidFill>
              </a:rPr>
              <a:t>to Florida</a:t>
            </a:r>
            <a:r>
              <a:rPr lang="en-US" sz="2800" dirty="0" smtClean="0">
                <a:solidFill>
                  <a:schemeClr val="bg1"/>
                </a:solidFill>
              </a:rPr>
              <a:t> around New Year’s Eve. 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Trista went </a:t>
            </a:r>
            <a:r>
              <a:rPr lang="en-US" sz="2800" u="sng" dirty="0" smtClean="0">
                <a:solidFill>
                  <a:schemeClr val="bg1"/>
                </a:solidFill>
              </a:rPr>
              <a:t>to Daytona 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800" u="sng" dirty="0" smtClean="0">
                <a:solidFill>
                  <a:schemeClr val="bg1"/>
                </a:solidFill>
              </a:rPr>
              <a:t>to celebrate </a:t>
            </a:r>
            <a:r>
              <a:rPr lang="en-US" sz="2800" dirty="0" smtClean="0">
                <a:solidFill>
                  <a:schemeClr val="bg1"/>
                </a:solidFill>
              </a:rPr>
              <a:t>her birthday. 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The tourists were ready </a:t>
            </a:r>
            <a:r>
              <a:rPr lang="en-US" sz="2800" u="sng" dirty="0" smtClean="0">
                <a:solidFill>
                  <a:schemeClr val="bg1"/>
                </a:solidFill>
              </a:rPr>
              <a:t>to check </a:t>
            </a:r>
            <a:r>
              <a:rPr lang="en-US" sz="2800" dirty="0" smtClean="0">
                <a:solidFill>
                  <a:schemeClr val="bg1"/>
                </a:solidFill>
              </a:rPr>
              <a:t>into their rooms. 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The tourists asked the tour guide </a:t>
            </a:r>
            <a:r>
              <a:rPr lang="en-US" sz="2800" u="sng" dirty="0" smtClean="0">
                <a:solidFill>
                  <a:schemeClr val="bg1"/>
                </a:solidFill>
              </a:rPr>
              <a:t>to take </a:t>
            </a:r>
            <a:r>
              <a:rPr lang="en-US" sz="2800" dirty="0" smtClean="0">
                <a:solidFill>
                  <a:schemeClr val="bg1"/>
                </a:solidFill>
              </a:rPr>
              <a:t>them around the best beaches. 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1403590"/>
            <a:ext cx="33161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Infinitive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Preposition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Preposition; infinitive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Infinitive 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Infinitive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3283701"/>
            <a:ext cx="3657600" cy="349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2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536</Words>
  <Application>Microsoft Office PowerPoint</Application>
  <PresentationFormat>On-screen Show (4:3)</PresentationFormat>
  <Paragraphs>102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Verbals </vt:lpstr>
      <vt:lpstr>Verb vs. Verbal </vt:lpstr>
      <vt:lpstr>Types of Verbals</vt:lpstr>
      <vt:lpstr>Verb or Verbal? </vt:lpstr>
      <vt:lpstr>PowerPoint Presentation</vt:lpstr>
      <vt:lpstr>Practice: Which Verbal?</vt:lpstr>
      <vt:lpstr>Check It!</vt:lpstr>
      <vt:lpstr>Practice: Infinitive or Preposition?</vt:lpstr>
      <vt:lpstr>Check It!</vt:lpstr>
    </vt:vector>
  </TitlesOfParts>
  <Company>Brantley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Verbals</dc:title>
  <dc:creator>Sarah Miller</dc:creator>
  <cp:lastModifiedBy>BCMS Media</cp:lastModifiedBy>
  <cp:revision>24</cp:revision>
  <dcterms:created xsi:type="dcterms:W3CDTF">2015-04-14T23:07:07Z</dcterms:created>
  <dcterms:modified xsi:type="dcterms:W3CDTF">2016-07-21T19:45:16Z</dcterms:modified>
</cp:coreProperties>
</file>